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73" r:id="rId1"/>
  </p:sldMasterIdLst>
  <p:sldIdLst>
    <p:sldId id="258" r:id="rId2"/>
    <p:sldId id="260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24382413" cy="13716000"/>
  <p:notesSz cx="6858000" cy="9144000"/>
  <p:embeddedFontLst>
    <p:embeddedFont>
      <p:font typeface="Avenir Next LT Pro" panose="020B0504020202020204" pitchFamily="34" charset="0"/>
      <p:regular r:id="rId12"/>
      <p:bold r:id="rId13"/>
      <p:italic r:id="rId14"/>
      <p:boldItalic r:id="rId15"/>
    </p:embeddedFont>
    <p:embeddedFont>
      <p:font typeface="Avenir Next LT Pro Demi" panose="020B0704020202020204" pitchFamily="34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7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423"/>
    <p:restoredTop sz="94694"/>
  </p:normalViewPr>
  <p:slideViewPr>
    <p:cSldViewPr snapToGrid="0" snapToObjects="1">
      <p:cViewPr varScale="1">
        <p:scale>
          <a:sx n="56" d="100"/>
          <a:sy n="56" d="100"/>
        </p:scale>
        <p:origin x="57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A black and yellow rectangle&#10;&#10;Description automatically generated">
            <a:extLst>
              <a:ext uri="{FF2B5EF4-FFF2-40B4-BE49-F238E27FC236}">
                <a16:creationId xmlns:a16="http://schemas.microsoft.com/office/drawing/2014/main" id="{A1F77F29-47B4-771F-16AC-939CFBBA0F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21144212" y="287132"/>
            <a:ext cx="3310645" cy="3764813"/>
          </a:xfrm>
          <a:prstGeom prst="rect">
            <a:avLst/>
          </a:prstGeom>
        </p:spPr>
      </p:pic>
      <p:pic>
        <p:nvPicPr>
          <p:cNvPr id="22" name="Picture 21" descr="A black and grey gradient&#10;&#10;Description automatically generated">
            <a:extLst>
              <a:ext uri="{FF2B5EF4-FFF2-40B4-BE49-F238E27FC236}">
                <a16:creationId xmlns:a16="http://schemas.microsoft.com/office/drawing/2014/main" id="{BAB1A97B-5122-2442-2DDD-6FBFBA136A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569527"/>
            <a:ext cx="5703840" cy="7854712"/>
          </a:xfrm>
          <a:prstGeom prst="rect">
            <a:avLst/>
          </a:prstGeom>
        </p:spPr>
      </p:pic>
      <p:pic>
        <p:nvPicPr>
          <p:cNvPr id="8" name="Picture 7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4F01650B-2867-8F68-418D-CA0E053CEBE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281056" y="6441942"/>
            <a:ext cx="19742726" cy="65652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794" y="3805797"/>
            <a:ext cx="23124822" cy="1786270"/>
          </a:xfrm>
        </p:spPr>
        <p:txBody>
          <a:bodyPr lIns="0" tIns="0" rIns="0" bIns="0" anchor="b"/>
          <a:lstStyle>
            <a:lvl1pPr algn="l">
              <a:defRPr sz="11999" b="1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8794" y="6090279"/>
            <a:ext cx="23124822" cy="703324"/>
          </a:xfr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4800" b="0" i="0">
                <a:solidFill>
                  <a:schemeClr val="accent1"/>
                </a:solidFill>
                <a:latin typeface="Avenir Next LT Pro Demi" panose="020B0504020202020204" pitchFamily="34" charset="77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Name and Institution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33F2B2F-EC70-802D-3EAF-98F64D140B09}"/>
              </a:ext>
            </a:extLst>
          </p:cNvPr>
          <p:cNvSpPr/>
          <p:nvPr userDrawn="1"/>
        </p:nvSpPr>
        <p:spPr>
          <a:xfrm>
            <a:off x="5577840" y="13319760"/>
            <a:ext cx="18804573" cy="396240"/>
          </a:xfrm>
          <a:prstGeom prst="rect">
            <a:avLst/>
          </a:prstGeom>
          <a:solidFill>
            <a:srgbClr val="85CC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 black and yellow rectangle&#10;&#10;Description automatically generated">
            <a:extLst>
              <a:ext uri="{FF2B5EF4-FFF2-40B4-BE49-F238E27FC236}">
                <a16:creationId xmlns:a16="http://schemas.microsoft.com/office/drawing/2014/main" id="{6367227E-2D41-025C-066F-D561CB8BDE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576298"/>
            <a:ext cx="3310645" cy="3764813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7289AFEC-903C-23B3-90F3-660D191DEF22}"/>
              </a:ext>
            </a:extLst>
          </p:cNvPr>
          <p:cNvGrpSpPr/>
          <p:nvPr userDrawn="1"/>
        </p:nvGrpSpPr>
        <p:grpSpPr>
          <a:xfrm>
            <a:off x="-628797" y="29579998"/>
            <a:ext cx="24382413" cy="13324226"/>
            <a:chOff x="0" y="391774"/>
            <a:chExt cx="24382413" cy="13324226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D72CE1D-D505-574B-E8D8-1CA76A612AD3}"/>
                </a:ext>
              </a:extLst>
            </p:cNvPr>
            <p:cNvSpPr/>
            <p:nvPr userDrawn="1"/>
          </p:nvSpPr>
          <p:spPr>
            <a:xfrm>
              <a:off x="23753618" y="391776"/>
              <a:ext cx="628795" cy="1332422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CD92ABB-276E-65DC-2929-A5D99D003EA9}"/>
                </a:ext>
              </a:extLst>
            </p:cNvPr>
            <p:cNvSpPr/>
            <p:nvPr userDrawn="1"/>
          </p:nvSpPr>
          <p:spPr>
            <a:xfrm>
              <a:off x="0" y="391775"/>
              <a:ext cx="628795" cy="13137189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EB26F6D-370D-99B0-82D6-8971077566CE}"/>
                </a:ext>
              </a:extLst>
            </p:cNvPr>
            <p:cNvSpPr/>
            <p:nvPr userDrawn="1"/>
          </p:nvSpPr>
          <p:spPr>
            <a:xfrm rot="5400000">
              <a:off x="11867521" y="-11135689"/>
              <a:ext cx="628795" cy="23683722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FD447DC-1C6B-3A87-5D4F-B04FA5EDC73B}"/>
                </a:ext>
              </a:extLst>
            </p:cNvPr>
            <p:cNvSpPr/>
            <p:nvPr userDrawn="1"/>
          </p:nvSpPr>
          <p:spPr>
            <a:xfrm rot="5400000">
              <a:off x="11867522" y="1167149"/>
              <a:ext cx="628795" cy="23683722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8AF51206-333B-3DFC-103C-A72BCFBCB426}"/>
              </a:ext>
            </a:extLst>
          </p:cNvPr>
          <p:cNvSpPr/>
          <p:nvPr userDrawn="1"/>
        </p:nvSpPr>
        <p:spPr>
          <a:xfrm>
            <a:off x="-81906" y="13319760"/>
            <a:ext cx="24673359" cy="396241"/>
          </a:xfrm>
          <a:prstGeom prst="rect">
            <a:avLst/>
          </a:prstGeom>
          <a:solidFill>
            <a:srgbClr val="49597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4">
            <a:extLst>
              <a:ext uri="{FF2B5EF4-FFF2-40B4-BE49-F238E27FC236}">
                <a16:creationId xmlns:a16="http://schemas.microsoft.com/office/drawing/2014/main" id="{EBDCDA47-6024-4CC5-BD80-52AF8496622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181" y="456448"/>
            <a:ext cx="6024398" cy="214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67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3FC0A266-82D4-A702-5BB7-C9EA39277589}"/>
              </a:ext>
            </a:extLst>
          </p:cNvPr>
          <p:cNvSpPr/>
          <p:nvPr userDrawn="1"/>
        </p:nvSpPr>
        <p:spPr>
          <a:xfrm>
            <a:off x="-102688" y="5105028"/>
            <a:ext cx="24673359" cy="3505944"/>
          </a:xfrm>
          <a:prstGeom prst="rect">
            <a:avLst/>
          </a:prstGeom>
          <a:solidFill>
            <a:srgbClr val="4459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84170" y="5965824"/>
            <a:ext cx="19765029" cy="1784351"/>
          </a:xfrm>
        </p:spPr>
        <p:txBody>
          <a:bodyPr lIns="0" tIns="0" rIns="0" bIns="0" anchor="b"/>
          <a:lstStyle>
            <a:lvl1pPr algn="l">
              <a:defRPr sz="11999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&amp;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015" y="8904647"/>
            <a:ext cx="18752656" cy="71483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800" b="0" i="0">
                <a:solidFill>
                  <a:srgbClr val="49597C"/>
                </a:solidFill>
                <a:latin typeface="Avenir Next LT Pro Demi" panose="020B0504020202020204" pitchFamily="34" charset="77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50A2758E-01FA-07BC-1193-98F068B67F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 rot="10800000">
            <a:off x="-49628" y="-1"/>
            <a:ext cx="11627156" cy="126243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BDFB3EF-D03D-ABFD-965B-14D4495EF3F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611" y="11876957"/>
            <a:ext cx="24013190" cy="181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08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3601" y="633600"/>
            <a:ext cx="23115598" cy="1631618"/>
          </a:xfrm>
        </p:spPr>
        <p:txBody>
          <a:bodyPr lIns="0" tIns="0" rIns="0" bIns="0" anchor="t">
            <a:noAutofit/>
          </a:bodyPr>
          <a:lstStyle>
            <a:lvl1pPr>
              <a:defRPr sz="560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600" y="2898000"/>
            <a:ext cx="23115599" cy="9104400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  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3C7912-F4EA-CDDA-F473-1428C0DE23BA}"/>
              </a:ext>
            </a:extLst>
          </p:cNvPr>
          <p:cNvSpPr/>
          <p:nvPr userDrawn="1"/>
        </p:nvSpPr>
        <p:spPr>
          <a:xfrm>
            <a:off x="-102688" y="-4464"/>
            <a:ext cx="24673359" cy="396238"/>
          </a:xfrm>
          <a:prstGeom prst="rect">
            <a:avLst/>
          </a:prstGeom>
          <a:solidFill>
            <a:srgbClr val="4459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415683-D332-9FBC-47F8-7466E32F96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611" y="11876957"/>
            <a:ext cx="24013190" cy="181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224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3600" y="633600"/>
            <a:ext cx="23115599" cy="1630800"/>
          </a:xfrm>
        </p:spPr>
        <p:txBody>
          <a:bodyPr lIns="0" tIns="0" rIns="0" bIns="0" anchor="t">
            <a:normAutofit/>
          </a:bodyPr>
          <a:lstStyle>
            <a:lvl1pPr>
              <a:defRPr sz="560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600" y="2898000"/>
            <a:ext cx="11239200" cy="9104400"/>
          </a:xfrm>
        </p:spPr>
        <p:txBody>
          <a:bodyPr lIns="0" tIns="0" rIns="0" bIns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06400" y="2898000"/>
            <a:ext cx="11239200" cy="9103612"/>
          </a:xfrm>
        </p:spPr>
        <p:txBody>
          <a:bodyPr lIns="0" tIns="0" rIns="0" bIns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1B65F5-997C-0524-4E32-134C27261997}"/>
              </a:ext>
            </a:extLst>
          </p:cNvPr>
          <p:cNvSpPr/>
          <p:nvPr userDrawn="1"/>
        </p:nvSpPr>
        <p:spPr>
          <a:xfrm>
            <a:off x="-102688" y="-4464"/>
            <a:ext cx="24673359" cy="396238"/>
          </a:xfrm>
          <a:prstGeom prst="rect">
            <a:avLst/>
          </a:prstGeom>
          <a:solidFill>
            <a:srgbClr val="4459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6D4158-B3F6-A062-CB62-E622377DD7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611" y="11876957"/>
            <a:ext cx="24013190" cy="181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365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ing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3600" y="633600"/>
            <a:ext cx="23115599" cy="1630800"/>
          </a:xfrm>
        </p:spPr>
        <p:txBody>
          <a:bodyPr lIns="0" tIns="0" rIns="0" bIns="0" anchor="t">
            <a:normAutofit/>
          </a:bodyPr>
          <a:lstStyle>
            <a:lvl1pPr>
              <a:defRPr sz="560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600" y="2898000"/>
            <a:ext cx="7279200" cy="9104400"/>
          </a:xfrm>
        </p:spPr>
        <p:txBody>
          <a:bodyPr lIns="0" tIns="0" rIns="0" bIns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50000" y="2898000"/>
            <a:ext cx="7279200" cy="9103612"/>
          </a:xfrm>
        </p:spPr>
        <p:txBody>
          <a:bodyPr lIns="0" tIns="0" rIns="0" bIns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3ADFE1-2971-0741-9535-1DC1F3822D1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470313" y="2898774"/>
            <a:ext cx="7278687" cy="910283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8F29DB-D9E0-8A01-61DD-58BB61D56091}"/>
              </a:ext>
            </a:extLst>
          </p:cNvPr>
          <p:cNvSpPr/>
          <p:nvPr userDrawn="1"/>
        </p:nvSpPr>
        <p:spPr>
          <a:xfrm>
            <a:off x="-102688" y="-4464"/>
            <a:ext cx="24673359" cy="396238"/>
          </a:xfrm>
          <a:prstGeom prst="rect">
            <a:avLst/>
          </a:prstGeom>
          <a:solidFill>
            <a:srgbClr val="4459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0E804A-A12A-1655-072B-B0DBDAB78F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611" y="11876957"/>
            <a:ext cx="24013190" cy="181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97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Heading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3600" y="633600"/>
            <a:ext cx="7863962" cy="3200400"/>
          </a:xfrm>
        </p:spPr>
        <p:txBody>
          <a:bodyPr lIns="0" tIns="0" rIns="0" bIns="0" anchor="t">
            <a:normAutofit/>
          </a:bodyPr>
          <a:lstStyle>
            <a:lvl1pPr>
              <a:defRPr sz="560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9600" y="633600"/>
            <a:ext cx="14619600" cy="11368012"/>
          </a:xfrm>
        </p:spPr>
        <p:txBody>
          <a:bodyPr lIns="0" tIns="0" rIns="0" bIns="0" anchor="t"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3600" y="4467600"/>
            <a:ext cx="7863962" cy="7534012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945D30-EAF9-3E77-FEA9-53C55002A187}"/>
              </a:ext>
            </a:extLst>
          </p:cNvPr>
          <p:cNvSpPr/>
          <p:nvPr userDrawn="1"/>
        </p:nvSpPr>
        <p:spPr>
          <a:xfrm>
            <a:off x="-102688" y="-4464"/>
            <a:ext cx="24673359" cy="396238"/>
          </a:xfrm>
          <a:prstGeom prst="rect">
            <a:avLst/>
          </a:prstGeom>
          <a:solidFill>
            <a:srgbClr val="4459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66E175-8DBF-D3E1-B7BB-F1110B4441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611" y="11876957"/>
            <a:ext cx="24013190" cy="181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81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3601" y="633600"/>
            <a:ext cx="23115598" cy="1631618"/>
          </a:xfrm>
        </p:spPr>
        <p:txBody>
          <a:bodyPr lIns="0" tIns="0" rIns="0" bIns="0" anchor="t">
            <a:noAutofit/>
          </a:bodyPr>
          <a:lstStyle>
            <a:lvl1pPr>
              <a:defRPr sz="560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BDFDF9-83D1-AE75-04D5-6EF1BF6636D1}"/>
              </a:ext>
            </a:extLst>
          </p:cNvPr>
          <p:cNvSpPr/>
          <p:nvPr userDrawn="1"/>
        </p:nvSpPr>
        <p:spPr>
          <a:xfrm>
            <a:off x="-102688" y="-4464"/>
            <a:ext cx="24673359" cy="396238"/>
          </a:xfrm>
          <a:prstGeom prst="rect">
            <a:avLst/>
          </a:prstGeom>
          <a:solidFill>
            <a:srgbClr val="4459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15C6BB-0376-6D97-797E-FA489FB3BF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611" y="11876957"/>
            <a:ext cx="24013190" cy="181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176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F22D57-1DBA-2CB8-E433-B193D5FDAB52}"/>
              </a:ext>
            </a:extLst>
          </p:cNvPr>
          <p:cNvSpPr/>
          <p:nvPr userDrawn="1"/>
        </p:nvSpPr>
        <p:spPr>
          <a:xfrm>
            <a:off x="-102688" y="-4464"/>
            <a:ext cx="24673359" cy="396238"/>
          </a:xfrm>
          <a:prstGeom prst="rect">
            <a:avLst/>
          </a:prstGeom>
          <a:solidFill>
            <a:srgbClr val="4459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8C5181-8697-9374-49AD-29981DC8B4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611" y="11876957"/>
            <a:ext cx="24013190" cy="181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59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70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b="0" i="0" kern="1200">
          <a:solidFill>
            <a:schemeClr val="tx1"/>
          </a:solidFill>
          <a:latin typeface="Avenir Next LT Pro" panose="020F0502020204030204" pitchFamily="34" charset="0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b="0" i="0" kern="1200">
          <a:solidFill>
            <a:schemeClr val="tx1"/>
          </a:solidFill>
          <a:latin typeface="Avenir Next LT Pro" panose="020F0502020204030204" pitchFamily="34" charset="0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b="0" i="0" kern="1200">
          <a:solidFill>
            <a:schemeClr val="tx1"/>
          </a:solidFill>
          <a:latin typeface="Avenir Next LT Pro" panose="020F0502020204030204" pitchFamily="34" charset="0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b="0" i="0" kern="1200">
          <a:solidFill>
            <a:schemeClr val="tx1"/>
          </a:solidFill>
          <a:latin typeface="Avenir Next LT Pro" panose="020F0502020204030204" pitchFamily="34" charset="0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tx1"/>
          </a:solidFill>
          <a:latin typeface="Avenir Next LT Pro" panose="020F0502020204030204" pitchFamily="34" charset="0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tx1"/>
          </a:solidFill>
          <a:latin typeface="Avenir Next LT Pro" panose="020F0502020204030204" pitchFamily="34" charset="0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28C59-5750-52D2-4CCF-3A19B6CCB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795" y="3978980"/>
            <a:ext cx="23124822" cy="1786270"/>
          </a:xfrm>
        </p:spPr>
        <p:txBody>
          <a:bodyPr>
            <a:normAutofit/>
          </a:bodyPr>
          <a:lstStyle/>
          <a:p>
            <a:r>
              <a:rPr lang="en-US" b="0" dirty="0"/>
              <a:t>Click to add title in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FBECA-25AD-EE2D-F597-E17C4D605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795" y="6139899"/>
            <a:ext cx="23124822" cy="703324"/>
          </a:xfrm>
        </p:spPr>
        <p:txBody>
          <a:bodyPr/>
          <a:lstStyle/>
          <a:p>
            <a:r>
              <a:rPr lang="en-US" dirty="0"/>
              <a:t>Click to add title in here</a:t>
            </a:r>
          </a:p>
        </p:txBody>
      </p:sp>
    </p:spTree>
    <p:extLst>
      <p:ext uri="{BB962C8B-B14F-4D97-AF65-F5344CB8AC3E}">
        <p14:creationId xmlns:p14="http://schemas.microsoft.com/office/powerpoint/2010/main" val="3412074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7C94-768C-B24E-8E45-FFB0466D7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33574-19A2-CE46-A359-A5586B752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GB" b="1" dirty="0">
                <a:solidFill>
                  <a:schemeClr val="tx2"/>
                </a:solidFill>
              </a:rPr>
              <a:t>Name</a:t>
            </a:r>
          </a:p>
          <a:p>
            <a:pPr marL="0" indent="0" algn="ctr">
              <a:buNone/>
            </a:pPr>
            <a:r>
              <a:rPr lang="en-GB" dirty="0"/>
              <a:t>Institution</a:t>
            </a:r>
          </a:p>
          <a:p>
            <a:pPr marL="0" indent="0" algn="ctr">
              <a:buNone/>
            </a:pPr>
            <a:r>
              <a:rPr lang="en-GB" dirty="0"/>
              <a:t>E-mail, Phone</a:t>
            </a:r>
          </a:p>
          <a:p>
            <a:pPr marL="0" indent="0" algn="ctr">
              <a:buNone/>
            </a:pPr>
            <a:r>
              <a:rPr lang="en-GB" dirty="0"/>
              <a:t>Website / QR Code</a:t>
            </a:r>
          </a:p>
        </p:txBody>
      </p:sp>
    </p:spTree>
    <p:extLst>
      <p:ext uri="{BB962C8B-B14F-4D97-AF65-F5344CB8AC3E}">
        <p14:creationId xmlns:p14="http://schemas.microsoft.com/office/powerpoint/2010/main" val="2202961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1758D-5AC3-5B41-AE29-093569C1F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 / 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62939-32C4-D44D-BD2E-1E05819CC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tx2"/>
                </a:solidFill>
              </a:rPr>
              <a:t>Background</a:t>
            </a:r>
          </a:p>
          <a:p>
            <a:r>
              <a:rPr lang="en-GB" dirty="0"/>
              <a:t>Add text here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578F5D-263F-4948-AB20-5C5E78CA993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3142913" y="2898775"/>
            <a:ext cx="11239500" cy="9102725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tx2"/>
                </a:solidFill>
              </a:rPr>
              <a:t>Goal / Aim</a:t>
            </a:r>
          </a:p>
          <a:p>
            <a:r>
              <a:rPr lang="en-GB" dirty="0"/>
              <a:t>Add text here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2849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BF8D8-4093-3447-8670-EBD63643E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PICO / QUANTITATIVE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F4775-A180-3D45-89FD-14A7D4285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Population:</a:t>
            </a:r>
          </a:p>
          <a:p>
            <a:r>
              <a:rPr lang="en-GB" dirty="0"/>
              <a:t>Intervention:</a:t>
            </a:r>
          </a:p>
          <a:p>
            <a:r>
              <a:rPr lang="en-GB" dirty="0"/>
              <a:t>Control / Comparison:</a:t>
            </a:r>
          </a:p>
          <a:p>
            <a:r>
              <a:rPr lang="en-GB" dirty="0"/>
              <a:t>Outcome(s):</a:t>
            </a:r>
          </a:p>
        </p:txBody>
      </p:sp>
    </p:spTree>
    <p:extLst>
      <p:ext uri="{BB962C8B-B14F-4D97-AF65-F5344CB8AC3E}">
        <p14:creationId xmlns:p14="http://schemas.microsoft.com/office/powerpoint/2010/main" val="2525663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BF8D8-4093-3447-8670-EBD63643E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SPIDER / QUALITATIVE/MIXED METHODS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F4775-A180-3D45-89FD-14A7D4285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Sample:</a:t>
            </a:r>
          </a:p>
          <a:p>
            <a:r>
              <a:rPr lang="en-GB" dirty="0"/>
              <a:t>Phenomenon of Interest:</a:t>
            </a:r>
          </a:p>
          <a:p>
            <a:r>
              <a:rPr lang="en-GB" dirty="0"/>
              <a:t>Design:</a:t>
            </a:r>
          </a:p>
          <a:p>
            <a:r>
              <a:rPr lang="en-GB" dirty="0"/>
              <a:t>Evaluation:</a:t>
            </a:r>
          </a:p>
          <a:p>
            <a:r>
              <a:rPr lang="en-GB" dirty="0"/>
              <a:t>Research Type:</a:t>
            </a:r>
          </a:p>
        </p:txBody>
      </p:sp>
    </p:spTree>
    <p:extLst>
      <p:ext uri="{BB962C8B-B14F-4D97-AF65-F5344CB8AC3E}">
        <p14:creationId xmlns:p14="http://schemas.microsoft.com/office/powerpoint/2010/main" val="1112603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BF8D8-4093-3447-8670-EBD63643E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APPROACH /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F4775-A180-3D45-89FD-14A7D4285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Tell us your study design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5F19A45-150C-5E4C-86FD-3A9D7E487B9B}"/>
              </a:ext>
            </a:extLst>
          </p:cNvPr>
          <p:cNvSpPr/>
          <p:nvPr/>
        </p:nvSpPr>
        <p:spPr>
          <a:xfrm>
            <a:off x="2542340" y="5954751"/>
            <a:ext cx="5656074" cy="29897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2"/>
                </a:solidFill>
                <a:latin typeface="Avenir Next LT Pro" panose="020B0504020202020204" pitchFamily="34" charset="77"/>
              </a:rPr>
              <a:t>or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10F78C1-95D1-324B-8D8A-3362A5D3BF35}"/>
              </a:ext>
            </a:extLst>
          </p:cNvPr>
          <p:cNvSpPr/>
          <p:nvPr/>
        </p:nvSpPr>
        <p:spPr>
          <a:xfrm>
            <a:off x="9363169" y="5954751"/>
            <a:ext cx="5656074" cy="29897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2"/>
                </a:solidFill>
                <a:latin typeface="Avenir Next LT Pro" panose="020B0504020202020204" pitchFamily="34" charset="77"/>
              </a:rPr>
              <a:t>use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AC230AE-85AF-1D4A-9BDC-4D8D8F65A023}"/>
              </a:ext>
            </a:extLst>
          </p:cNvPr>
          <p:cNvSpPr/>
          <p:nvPr/>
        </p:nvSpPr>
        <p:spPr>
          <a:xfrm>
            <a:off x="16183998" y="5954751"/>
            <a:ext cx="5656074" cy="29897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2"/>
                </a:solidFill>
                <a:latin typeface="Avenir Next LT Pro" panose="020B0504020202020204" pitchFamily="34" charset="77"/>
              </a:rPr>
              <a:t>flowcharts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A1CDBF7-6D6D-6B44-A793-9AC49B695142}"/>
              </a:ext>
            </a:extLst>
          </p:cNvPr>
          <p:cNvCxnSpPr>
            <a:cxnSpLocks/>
          </p:cNvCxnSpPr>
          <p:nvPr/>
        </p:nvCxnSpPr>
        <p:spPr>
          <a:xfrm>
            <a:off x="8198414" y="7449607"/>
            <a:ext cx="1164755" cy="0"/>
          </a:xfrm>
          <a:prstGeom prst="straightConnector1">
            <a:avLst/>
          </a:prstGeom>
          <a:ln w="1270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78FAA40-1691-834F-A984-6489EC8E9B5E}"/>
              </a:ext>
            </a:extLst>
          </p:cNvPr>
          <p:cNvCxnSpPr>
            <a:cxnSpLocks/>
          </p:cNvCxnSpPr>
          <p:nvPr/>
        </p:nvCxnSpPr>
        <p:spPr>
          <a:xfrm>
            <a:off x="15019243" y="7449607"/>
            <a:ext cx="1164755" cy="0"/>
          </a:xfrm>
          <a:prstGeom prst="straightConnector1">
            <a:avLst/>
          </a:prstGeom>
          <a:ln w="1270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473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99048-839D-D74D-A49A-04EB92B98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21D65-C201-1C4B-BE37-292688C8F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GB" sz="4800" dirty="0"/>
              <a:t>ALERT Presentation</a:t>
            </a:r>
          </a:p>
          <a:p>
            <a:pPr marL="914400" indent="-914400">
              <a:buFont typeface="+mj-lt"/>
              <a:buAutoNum type="arabicPeriod"/>
            </a:pPr>
            <a:r>
              <a:rPr lang="en-GB" sz="4800" dirty="0"/>
              <a:t>Grant Proposal (if applicable)</a:t>
            </a:r>
          </a:p>
          <a:p>
            <a:pPr marL="914400" indent="-914400">
              <a:buFont typeface="+mj-lt"/>
              <a:buAutoNum type="arabicPeriod"/>
            </a:pPr>
            <a:r>
              <a:rPr lang="en-GB" sz="4800" dirty="0"/>
              <a:t>IRB Submission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D7751B-A407-3949-9D54-FF78C2993DBC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0" y="2898775"/>
            <a:ext cx="7278688" cy="9102725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 startAt="4"/>
            </a:pPr>
            <a:r>
              <a:rPr lang="en-GB" sz="4800" dirty="0"/>
              <a:t>Recruitment / Data Collection</a:t>
            </a:r>
          </a:p>
          <a:p>
            <a:pPr marL="914400" indent="-914400">
              <a:buFont typeface="+mj-lt"/>
              <a:buAutoNum type="arabicPeriod" startAt="4"/>
            </a:pPr>
            <a:r>
              <a:rPr lang="en-GB" sz="4800" dirty="0"/>
              <a:t>Data Analysis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1A836F-59EB-0947-A669-5E8B5C161DD4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7103725" y="2898775"/>
            <a:ext cx="7278688" cy="9102725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 startAt="6"/>
            </a:pPr>
            <a:r>
              <a:rPr lang="en-GB" sz="4800" dirty="0"/>
              <a:t>Abstract Presentation</a:t>
            </a:r>
          </a:p>
          <a:p>
            <a:pPr marL="914400" indent="-914400">
              <a:buFont typeface="+mj-lt"/>
              <a:buAutoNum type="arabicPeriod" startAt="6"/>
            </a:pPr>
            <a:r>
              <a:rPr lang="en-GB" sz="4800" dirty="0"/>
              <a:t>Manuscript Preparation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A9871E43-E066-9944-9051-BCC93E947132}"/>
              </a:ext>
            </a:extLst>
          </p:cNvPr>
          <p:cNvSpPr/>
          <p:nvPr/>
        </p:nvSpPr>
        <p:spPr>
          <a:xfrm>
            <a:off x="2542340" y="7554951"/>
            <a:ext cx="5656074" cy="29897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2"/>
                </a:solidFill>
                <a:latin typeface="Avenir Next LT Pro" panose="020B0504020202020204" pitchFamily="34" charset="77"/>
              </a:rPr>
              <a:t>or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386C870-4DAF-334F-A338-BBAEA16F48FE}"/>
              </a:ext>
            </a:extLst>
          </p:cNvPr>
          <p:cNvSpPr/>
          <p:nvPr/>
        </p:nvSpPr>
        <p:spPr>
          <a:xfrm>
            <a:off x="9363169" y="7554951"/>
            <a:ext cx="5656074" cy="29897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2"/>
                </a:solidFill>
                <a:latin typeface="Avenir Next LT Pro" panose="020B0504020202020204" pitchFamily="34" charset="77"/>
              </a:rPr>
              <a:t>use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0222321-9C34-2543-94F3-4B649FFC5EC8}"/>
              </a:ext>
            </a:extLst>
          </p:cNvPr>
          <p:cNvSpPr/>
          <p:nvPr/>
        </p:nvSpPr>
        <p:spPr>
          <a:xfrm>
            <a:off x="16183998" y="7554951"/>
            <a:ext cx="5656074" cy="29897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2"/>
                </a:solidFill>
                <a:latin typeface="Avenir Next LT Pro" panose="020B0504020202020204" pitchFamily="34" charset="77"/>
              </a:rPr>
              <a:t>flowcharts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3A25D86-75A1-424A-BBB9-40A2033F50F7}"/>
              </a:ext>
            </a:extLst>
          </p:cNvPr>
          <p:cNvCxnSpPr>
            <a:cxnSpLocks/>
          </p:cNvCxnSpPr>
          <p:nvPr/>
        </p:nvCxnSpPr>
        <p:spPr>
          <a:xfrm>
            <a:off x="8198414" y="9049807"/>
            <a:ext cx="1164755" cy="0"/>
          </a:xfrm>
          <a:prstGeom prst="straightConnector1">
            <a:avLst/>
          </a:prstGeom>
          <a:ln w="1270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2C76170-A910-504D-A020-9360E494D06C}"/>
              </a:ext>
            </a:extLst>
          </p:cNvPr>
          <p:cNvCxnSpPr>
            <a:cxnSpLocks/>
          </p:cNvCxnSpPr>
          <p:nvPr/>
        </p:nvCxnSpPr>
        <p:spPr>
          <a:xfrm>
            <a:off x="15019243" y="9049807"/>
            <a:ext cx="1164755" cy="0"/>
          </a:xfrm>
          <a:prstGeom prst="straightConnector1">
            <a:avLst/>
          </a:prstGeom>
          <a:ln w="1270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411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99048-839D-D74D-A49A-04EB92B98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 POTENTIAL BARRIERS  TO STUDY IMPLEMENTATION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CEBCBD0B-5A01-40FA-9F29-1A03AD78E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17984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99048-839D-D74D-A49A-04EB92B98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 QUESTIONS TO IMPROVE STUDY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762E9FB0-E52C-4530-9134-93F42D660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4551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05612-FD1E-624C-A79D-3AEBFB46C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GOALS TO ACCOMPLISH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41224-16A1-3C4C-94F5-F292E3D93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tx2"/>
                </a:solidFill>
              </a:rPr>
              <a:t>In 2 months</a:t>
            </a:r>
          </a:p>
          <a:p>
            <a:r>
              <a:rPr lang="en-GB" dirty="0"/>
              <a:t>Add text here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9056F-EE42-D048-9F60-22DF891F8BC2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3142913" y="2898775"/>
            <a:ext cx="11239500" cy="9102725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tx2"/>
                </a:solidFill>
              </a:rPr>
              <a:t>At SESAM 2023</a:t>
            </a:r>
          </a:p>
          <a:p>
            <a:r>
              <a:rPr lang="en-GB" dirty="0"/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2864241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">
      <a:dk1>
        <a:srgbClr val="000000"/>
      </a:dk1>
      <a:lt1>
        <a:srgbClr val="FFFFFF"/>
      </a:lt1>
      <a:dk2>
        <a:srgbClr val="465678"/>
      </a:dk2>
      <a:lt2>
        <a:srgbClr val="E7E6E6"/>
      </a:lt2>
      <a:accent1>
        <a:srgbClr val="85CCF2"/>
      </a:accent1>
      <a:accent2>
        <a:srgbClr val="FBE70F"/>
      </a:accent2>
      <a:accent3>
        <a:srgbClr val="465678"/>
      </a:accent3>
      <a:accent4>
        <a:srgbClr val="455678"/>
      </a:accent4>
      <a:accent5>
        <a:srgbClr val="455678"/>
      </a:accent5>
      <a:accent6>
        <a:srgbClr val="455678"/>
      </a:accent6>
      <a:hlink>
        <a:srgbClr val="0F3FA6"/>
      </a:hlink>
      <a:folHlink>
        <a:srgbClr val="545A67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</TotalTime>
  <Words>135</Words>
  <Application>Microsoft Office PowerPoint</Application>
  <PresentationFormat>Custom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Avenir Next LT Pro Demi</vt:lpstr>
      <vt:lpstr>Avenir Next LT Pro</vt:lpstr>
      <vt:lpstr>1_Office Theme</vt:lpstr>
      <vt:lpstr>Click to add title in here</vt:lpstr>
      <vt:lpstr>BACKGROUND / AIMS</vt:lpstr>
      <vt:lpstr>PICO / QUANTITATIVE RESEARCH QUESTION</vt:lpstr>
      <vt:lpstr>SPIDER / QUALITATIVE/MIXED METHODS RESEARCH QUESTION</vt:lpstr>
      <vt:lpstr>APPROACH / DESIGN</vt:lpstr>
      <vt:lpstr>TIMELINE</vt:lpstr>
      <vt:lpstr>3 POTENTIAL BARRIERS  TO STUDY IMPLEMENTATION</vt:lpstr>
      <vt:lpstr>3 QUESTIONS TO IMPROVE STUDY</vt:lpstr>
      <vt:lpstr>GOALS TO ACCOMPLISH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Gill</dc:creator>
  <cp:lastModifiedBy>Stephen Potter</cp:lastModifiedBy>
  <cp:revision>8</cp:revision>
  <dcterms:created xsi:type="dcterms:W3CDTF">2021-12-07T16:11:10Z</dcterms:created>
  <dcterms:modified xsi:type="dcterms:W3CDTF">2024-03-15T11:09:19Z</dcterms:modified>
</cp:coreProperties>
</file>